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0"/>
  </p:notesMasterIdLst>
  <p:handoutMasterIdLst>
    <p:handoutMasterId r:id="rId11"/>
  </p:handoutMasterIdLst>
  <p:sldIdLst>
    <p:sldId id="1055" r:id="rId5"/>
    <p:sldId id="1056" r:id="rId6"/>
    <p:sldId id="1059" r:id="rId7"/>
    <p:sldId id="1058" r:id="rId8"/>
    <p:sldId id="1057" r:id="rId9"/>
  </p:sldIdLst>
  <p:sldSz cx="12192000" cy="6858000"/>
  <p:notesSz cx="6797675" cy="9926638"/>
  <p:custShowLst>
    <p:custShow name="Custom Show 1" id="0">
      <p:sldLst/>
    </p:custShow>
    <p:custShow name="Custom Show 2" id="1">
      <p:sldLst/>
    </p:custShow>
    <p:custShow name="Custom Show 3" id="2">
      <p:sldLst/>
    </p:custShow>
    <p:custShow name="Custom Show 4" id="3">
      <p:sldLst/>
    </p:custShow>
    <p:custShow name="Custom Show 5" id="4">
      <p:sldLst/>
    </p:custShow>
    <p:custShow name="Custom Show 6" id="5">
      <p:sldLst/>
    </p:custShow>
    <p:custShow name="Custom Show 7" id="6">
      <p:sldLst/>
    </p:custShow>
    <p:custShow name="Custom Show 8" id="7">
      <p:sldLst/>
    </p:custShow>
    <p:custShow name="Custom Show 9" id="8">
      <p:sldLst/>
    </p:custShow>
    <p:custShow name="Custom Show 10" id="9">
      <p:sldLst/>
    </p:custShow>
    <p:custShow name="Custom Show 11" id="1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elle Hitchon (Welsh Ambulance Service NHS Trust - 020 )" initials="EH(ASNT-0)" lastIdx="36" clrIdx="0">
    <p:extLst>
      <p:ext uri="{19B8F6BF-5375-455C-9EA6-DF929625EA0E}">
        <p15:presenceInfo xmlns:p15="http://schemas.microsoft.com/office/powerpoint/2012/main" userId="S-1-5-21-978635462-3828570294-627434887-696374" providerId="AD"/>
      </p:ext>
    </p:extLst>
  </p:cmAuthor>
  <p:cmAuthor id="2" name="Jonathan Watts (Welsh Ambulance Service NHS Trust - 020)" initials="JW(ASNT-0" lastIdx="1" clrIdx="1">
    <p:extLst>
      <p:ext uri="{19B8F6BF-5375-455C-9EA6-DF929625EA0E}">
        <p15:presenceInfo xmlns:p15="http://schemas.microsoft.com/office/powerpoint/2012/main" userId="S-1-5-21-978635462-3828570294-627434887-696375" providerId="AD"/>
      </p:ext>
    </p:extLst>
  </p:cmAuthor>
  <p:cmAuthor id="3" name="Rachel Marsh (Welsh Ambulance Service NHS Trust)" initials="RM(ASNT" lastIdx="11" clrIdx="2">
    <p:extLst>
      <p:ext uri="{19B8F6BF-5375-455C-9EA6-DF929625EA0E}">
        <p15:presenceInfo xmlns:p15="http://schemas.microsoft.com/office/powerpoint/2012/main" userId="S-1-5-21-978635462-3828570294-627434887-1069351" providerId="AD"/>
      </p:ext>
    </p:extLst>
  </p:cmAuthor>
  <p:cmAuthor id="4" name="Hugh Bennett  (Welsh Ambulance Service - Assistant Director, Commissioning &amp; Performance)" initials="HB(AS-ADC&amp;P" lastIdx="4" clrIdx="3">
    <p:extLst>
      <p:ext uri="{19B8F6BF-5375-455C-9EA6-DF929625EA0E}">
        <p15:presenceInfo xmlns:p15="http://schemas.microsoft.com/office/powerpoint/2012/main" userId="S-1-5-21-978635462-3828570294-627434887-696550" providerId="AD"/>
      </p:ext>
    </p:extLst>
  </p:cmAuthor>
  <p:cmAuthor id="5" name="Nicola Quiller (Welsh Ambulance Service NHS Trust)" initials="NQ(ASNT" lastIdx="1" clrIdx="4">
    <p:extLst>
      <p:ext uri="{19B8F6BF-5375-455C-9EA6-DF929625EA0E}">
        <p15:presenceInfo xmlns:p15="http://schemas.microsoft.com/office/powerpoint/2012/main" userId="S::Nicola.Quiller@wales.nhs.uk::2f0607dd-c104-4705-896e-bc073cb131f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9900"/>
    <a:srgbClr val="00FFFF"/>
    <a:srgbClr val="356F40"/>
    <a:srgbClr val="BEE395"/>
    <a:srgbClr val="000099"/>
    <a:srgbClr val="FFFF66"/>
    <a:srgbClr val="ECECEC"/>
    <a:srgbClr val="D2FAD4"/>
    <a:srgbClr val="417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557480-B1E9-4EA2-BADF-441B2ABBCF9E}" v="224" dt="2022-08-18T08:28:07.8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AF208-17B2-41FF-8717-B2E65D70CDB7}" type="datetimeFigureOut">
              <a:rPr lang="en-GB" smtClean="0"/>
              <a:t>02/09/2022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9B2EE-183A-4284-8B8C-25D3B07F384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710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722A6-99AA-4BFA-99D1-46A3CA05E37F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E8F59-A4A7-4637-BCEC-9E97CF4E3CC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86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766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163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867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362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273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45EE9-76D5-447A-A23C-B13409B7F7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00D8D-C116-4DEC-8B50-5F3F21757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9AE9E-4B1B-4EF9-8FE9-3BA88232E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0F362-BA05-4CEC-A7EF-D4C2B694A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07990-3AEA-4191-ACD6-D487B751E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817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0CC0-FAAA-458C-8D2E-DACF376E8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7E2C85-6DAF-4F4F-A12E-351A2D0350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D14AE-C2C8-414A-8E0D-871BD247F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08FA9-83B7-492D-B2D3-0F5D17AD5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CBA5F-60B4-4B34-8CB2-89A4BBAE2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63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898659-4B55-41CD-A60C-59390648B1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112146-30A8-4B2C-B9F8-217AA3D633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50CD6-90A1-4CD0-9677-0C1616DA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91CA8-6804-4A92-BB56-58FA6ABC2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69798-F899-440B-842C-5A23B4307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36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B5F39-49EF-4FEF-AED0-E5BE73DF4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31668-3679-4C11-850E-A31197C89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C49DB-C366-4AF1-8EF9-21676B1D3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40713-C1DB-4309-91ED-D5BD38683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E6C70-8013-402A-A10C-ED57915DE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141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FB5D8-94B0-4714-BBA7-F4ABCDBE5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20C63-688D-4C33-96BC-98E6250BA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4FFDF-04D7-47F0-B5EA-B91111AAA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847F8-60E2-477B-9CEB-1458F9B35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58805-3E8D-413D-9BD3-88F0C4B8E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41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26ACD-F3DD-415B-9433-7EC5DDD54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F7CCE-93D4-4A2C-AFA5-2FF536D61B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477B2-7039-4505-8D29-5159C53EA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3210F4-B246-4E91-AC06-CBE758F3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E5C36-6CF8-4ABC-9D18-91D4B7015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91FFA-BF61-41B3-B08B-E6DAA9E4B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35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17359-BE7A-482A-8629-1203C2887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35F38-9431-4F63-BF94-DA1A76A97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DC5EF8-11F7-467B-A6C0-8CA3012EE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BEF6D4-EE36-4CAD-8431-BA82A3C0A3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CA1E9F-0A71-4229-89DC-AD357AD583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FDF080-A6B8-464B-A757-EC91DC697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C67655-958F-4A4E-83D2-AD64DB6E6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524F70-795D-4BEE-9B9D-21C97FAB3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53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4994E-40B6-4C8F-AC49-A3371291A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00211F-BFE4-4E10-AABD-EDF130E6E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E884E8-C5F8-48AF-8901-554FC6812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3DA35-402E-4C8A-897D-23E6A1A3B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13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9D7AAD-58B9-472E-8AFC-02BCCB367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318AF3-443F-4E1F-B70F-9148467B8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90BC0-CAC8-480C-A14E-905F42E4B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59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F258F-0509-45E2-92C8-5BF8349B3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C600B-DBC5-4A98-AA42-523D44A72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BEAC2E-A462-4FEF-B446-E46C92105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8892CD-8C31-4C4E-8DD5-E45602356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90CFD-471B-4483-B9C3-29F7AE1B8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EF3B6-4329-4990-9C2D-8A782557D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373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AE7B0-9017-40BA-B083-801765C21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6A0955-9AF6-4510-9842-21E3D5E6B8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C602A-C2EF-4A35-9A82-EFF299AFA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8F54A-70B1-4350-8B68-C9E98344A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D4A21-5323-46B8-ACA4-CA106B920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70C4B-5DEE-428B-A2B3-0FFD58D59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508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207830-1847-4A6E-9B65-6FB862487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E55BA-2012-4C6F-B9E1-CCA96E7D9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C184-7228-4798-B436-6E55A1DFF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46668-78E6-435D-B303-9F9FC6C4647E}" type="datetimeFigureOut">
              <a:rPr lang="en-US" smtClean="0"/>
              <a:pPr/>
              <a:t>9/2/2022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D6A30-CF93-43CF-9205-0DCE065EB7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BCC7C-F50D-40FE-8A30-3ADA14F18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621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nstagram.com/welshambulanceservice/?hl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0428" y="327615"/>
            <a:ext cx="7796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F2746F6-B96D-4A9D-8044-1A94065FA5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829423"/>
              </p:ext>
            </p:extLst>
          </p:nvPr>
        </p:nvGraphicFramePr>
        <p:xfrm>
          <a:off x="546358" y="1748742"/>
          <a:ext cx="11020802" cy="4526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17432">
                  <a:extLst>
                    <a:ext uri="{9D8B030D-6E8A-4147-A177-3AD203B41FA5}">
                      <a16:colId xmlns:a16="http://schemas.microsoft.com/office/drawing/2014/main" val="773866111"/>
                    </a:ext>
                  </a:extLst>
                </a:gridCol>
                <a:gridCol w="4103370">
                  <a:extLst>
                    <a:ext uri="{9D8B030D-6E8A-4147-A177-3AD203B41FA5}">
                      <a16:colId xmlns:a16="http://schemas.microsoft.com/office/drawing/2014/main" val="688326143"/>
                    </a:ext>
                  </a:extLst>
                </a:gridCol>
              </a:tblGrid>
              <a:tr h="23497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u="sng" dirty="0"/>
                        <a:t>Number of Responded Incidents (Demand Management)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29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/>
                        <a:t>WAST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Health Board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439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dirty="0"/>
                        <a:t>Increase in consult and close to 15% through expansion of Clinical Support Desk (</a:t>
                      </a:r>
                      <a:r>
                        <a:rPr lang="en-GB" sz="2400" dirty="0" err="1"/>
                        <a:t>CSD</a:t>
                      </a:r>
                      <a:r>
                        <a:rPr lang="en-GB" sz="2400" dirty="0"/>
                        <a:t>) establishment, code set revision and implementation of new Emergency Communication Nurse System (ECNS) secondary triage system (live).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Patient Triage &amp; Streaming (PTAS) 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Implementation of Tactical forecasting &amp; modelling for seasons.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Variety of programmes of work required at health board level to reduce demand at source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2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PTAS roll out in every health board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8133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63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0680" y="1550873"/>
            <a:ext cx="1122618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Capacity – Hours produced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Recruitment of additional 100 FTEs – boost in particular for Emergency Ambulance, which are the biggest responders to Red calls (39% compared to RRV 17%).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Increased overtime (within available funding).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Procurement of additional third sector/third party ambulance resource (within available funding).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7 work-stream Managing Attendance Programme to reduce sickness absence in line with trajectory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Agreement with TU partners to boost production by using </a:t>
            </a:r>
            <a:r>
              <a:rPr lang="en-GB" sz="2400" dirty="0" err="1"/>
              <a:t>CPD</a:t>
            </a:r>
            <a:r>
              <a:rPr lang="en-GB" sz="2400" dirty="0"/>
              <a:t> hours on the road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Support from Paramedic university students to boost capacity.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4FB9C0-E9ED-4ED4-BABD-B1A71F5BD4FD}"/>
              </a:ext>
            </a:extLst>
          </p:cNvPr>
          <p:cNvSpPr txBox="1"/>
          <p:nvPr/>
        </p:nvSpPr>
        <p:spPr>
          <a:xfrm>
            <a:off x="1417205" y="362033"/>
            <a:ext cx="7796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</a:t>
            </a:r>
          </a:p>
        </p:txBody>
      </p:sp>
    </p:spTree>
    <p:extLst>
      <p:ext uri="{BB962C8B-B14F-4D97-AF65-F5344CB8AC3E}">
        <p14:creationId xmlns:p14="http://schemas.microsoft.com/office/powerpoint/2010/main" val="27535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6358" y="2305615"/>
            <a:ext cx="112261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u="sng" dirty="0"/>
              <a:t>Capacity - Utilisation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Re-rostering (equivalent to 72 FTEs i.e. efficiency gain).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Introduction of new Cymru High Acuity Response Unit (CHARUs) with a  focus on clinical leadership and clinical outcomes for Trust’s highest acuity patients.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Ongoing discussions with TU partners on working practices, including meal breaks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4FB9C0-E9ED-4ED4-BABD-B1A71F5BD4FD}"/>
              </a:ext>
            </a:extLst>
          </p:cNvPr>
          <p:cNvSpPr txBox="1"/>
          <p:nvPr/>
        </p:nvSpPr>
        <p:spPr>
          <a:xfrm>
            <a:off x="1417205" y="362033"/>
            <a:ext cx="7796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</a:t>
            </a:r>
          </a:p>
        </p:txBody>
      </p:sp>
    </p:spTree>
    <p:extLst>
      <p:ext uri="{BB962C8B-B14F-4D97-AF65-F5344CB8AC3E}">
        <p14:creationId xmlns:p14="http://schemas.microsoft.com/office/powerpoint/2010/main" val="4211253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35614" y="1796671"/>
            <a:ext cx="959496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u="sng" dirty="0"/>
              <a:t>Travel Durations &amp; Mobilisation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Weekly performance meeting which includes review of mobilisation times and time on scene, with further forensic analysis currently ongoing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Benchmarking with Operational Research in Health (ORH) on job cycle.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Previous review of deployment points via Optima Predict.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Executive Director of Operations deep dive into Clinical Contact Centre.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Expansion of community first responders (CFRs) (£200,000 investment).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Related analysis and modelling on placement of CFRs.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B448C3-03BC-4D8B-8BD6-7930EA8886C4}"/>
              </a:ext>
            </a:extLst>
          </p:cNvPr>
          <p:cNvSpPr txBox="1"/>
          <p:nvPr/>
        </p:nvSpPr>
        <p:spPr>
          <a:xfrm>
            <a:off x="1420428" y="327615"/>
            <a:ext cx="7796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</a:t>
            </a:r>
          </a:p>
        </p:txBody>
      </p:sp>
    </p:spTree>
    <p:extLst>
      <p:ext uri="{BB962C8B-B14F-4D97-AF65-F5344CB8AC3E}">
        <p14:creationId xmlns:p14="http://schemas.microsoft.com/office/powerpoint/2010/main" val="3149890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52" y="-18031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20428" y="2107408"/>
            <a:ext cx="877824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u="sng" dirty="0"/>
              <a:t>Duration at Hospital (including alternatives)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Welsh Government Direction on: Immediate Release, 4 hour backstop and 25% reduction.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Handover Reduction Plans as part of EASC action plan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Opening of </a:t>
            </a:r>
            <a:r>
              <a:rPr lang="en-GB" sz="2400" dirty="0" err="1"/>
              <a:t>SDECs</a:t>
            </a:r>
            <a:r>
              <a:rPr lang="en-GB" sz="2400" dirty="0"/>
              <a:t> – will require work to ensure consistent utilisation of this resource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Urgent Primary Care centres.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Fit to Sit (move to nationally agreed criteria).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National pathways e.g. COPD.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38DC89-4CD3-41F9-B802-7833C5C820C8}"/>
              </a:ext>
            </a:extLst>
          </p:cNvPr>
          <p:cNvSpPr txBox="1"/>
          <p:nvPr/>
        </p:nvSpPr>
        <p:spPr>
          <a:xfrm>
            <a:off x="1420428" y="327615"/>
            <a:ext cx="8778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Actions being undertaken to reduce variation and improve red performance – largely responsibility of Health Boards, with WAST support</a:t>
            </a:r>
          </a:p>
        </p:txBody>
      </p:sp>
    </p:spTree>
    <p:extLst>
      <p:ext uri="{BB962C8B-B14F-4D97-AF65-F5344CB8AC3E}">
        <p14:creationId xmlns:p14="http://schemas.microsoft.com/office/powerpoint/2010/main" val="2940301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9f86580-94f4-4d30-8657-ecc68e5ffffe">
      <UserInfo>
        <DisplayName>Rachel Marsh (Welsh Ambulance Service NHS Trust)</DisplayName>
        <AccountId>17</AccountId>
        <AccountType/>
      </UserInfo>
      <UserInfo>
        <DisplayName>Hugh Bennett  (Welsh Ambulance Service - Assistant Director, Commissioning &amp; Performance)</DisplayName>
        <AccountId>21</AccountId>
        <AccountType/>
      </UserInfo>
      <UserInfo>
        <DisplayName>Jonathan Jones (Welsh Ambulance Service NHS Trust - 020)</DisplayName>
        <AccountId>47</AccountId>
        <AccountType/>
      </UserInfo>
      <UserInfo>
        <DisplayName>Kerrie Lines (Welsh Ambulance Service NHS Trust - 020)</DisplayName>
        <AccountId>24</AccountId>
        <AccountType/>
      </UserInfo>
      <UserInfo>
        <DisplayName>Nicola Quiller (Welsh Ambulance Service NHS Trust)</DisplayName>
        <AccountId>7</AccountId>
        <AccountType/>
      </UserInfo>
    </SharedWithUsers>
    <lcf76f155ced4ddcb4097134ff3c332f xmlns="3a1831a3-0e20-48db-911c-c090fd096469">
      <Terms xmlns="http://schemas.microsoft.com/office/infopath/2007/PartnerControls"/>
    </lcf76f155ced4ddcb4097134ff3c332f>
    <TaxCatchAll xmlns="49f86580-94f4-4d30-8657-ecc68e5fff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ECA7423455F44BB2481D50508B590" ma:contentTypeVersion="15" ma:contentTypeDescription="Create a new document." ma:contentTypeScope="" ma:versionID="897a1a44c0298e9a152e066463c22160">
  <xsd:schema xmlns:xsd="http://www.w3.org/2001/XMLSchema" xmlns:xs="http://www.w3.org/2001/XMLSchema" xmlns:p="http://schemas.microsoft.com/office/2006/metadata/properties" xmlns:ns2="3a1831a3-0e20-48db-911c-c090fd096469" xmlns:ns3="49f86580-94f4-4d30-8657-ecc68e5ffffe" targetNamespace="http://schemas.microsoft.com/office/2006/metadata/properties" ma:root="true" ma:fieldsID="c40267b77a0a8fd66a555f12da0fbbe2" ns2:_="" ns3:_="">
    <xsd:import namespace="3a1831a3-0e20-48db-911c-c090fd096469"/>
    <xsd:import namespace="49f86580-94f4-4d30-8657-ecc68e5fff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831a3-0e20-48db-911c-c090fd0964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f86580-94f4-4d30-8657-ecc68e5ffff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60da871-2309-4b32-892b-65555971690d}" ma:internalName="TaxCatchAll" ma:showField="CatchAllData" ma:web="49f86580-94f4-4d30-8657-ecc68e5fff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F86CDD-E613-4402-ACCB-0E6F7C4906D5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49f86580-94f4-4d30-8657-ecc68e5ffffe"/>
    <ds:schemaRef ds:uri="3a1831a3-0e20-48db-911c-c090fd09646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97220C1-08A9-472C-A804-5640614722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1831a3-0e20-48db-911c-c090fd096469"/>
    <ds:schemaRef ds:uri="49f86580-94f4-4d30-8657-ecc68e5fff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2BF4BCD-9B6C-4D22-B8C0-4BDD4D7900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4159</TotalTime>
  <Words>470</Words>
  <Application>Microsoft Office PowerPoint</Application>
  <PresentationFormat>Widescreen</PresentationFormat>
  <Paragraphs>49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11</vt:i4>
      </vt:variant>
    </vt:vector>
  </HeadingPairs>
  <TitlesOfParts>
    <vt:vector size="21" baseType="lpstr">
      <vt:lpstr>Arial</vt:lpstr>
      <vt:lpstr>Bahnschrift Light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  <vt:lpstr>Custom Show 2</vt:lpstr>
      <vt:lpstr>Custom Show 3</vt:lpstr>
      <vt:lpstr>Custom Show 4</vt:lpstr>
      <vt:lpstr>Custom Show 5</vt:lpstr>
      <vt:lpstr>Custom Show 6</vt:lpstr>
      <vt:lpstr>Custom Show 7</vt:lpstr>
      <vt:lpstr>Custom Show 8</vt:lpstr>
      <vt:lpstr>Custom Show 9</vt:lpstr>
      <vt:lpstr>Custom Show 10</vt:lpstr>
      <vt:lpstr>Custom Show 11</vt:lpstr>
    </vt:vector>
  </TitlesOfParts>
  <Company>Welsh Ambulance Services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 Watling</dc:creator>
  <cp:lastModifiedBy>Ricky Thomas (CTM UHB - NCCU Corporate Services)</cp:lastModifiedBy>
  <cp:revision>31</cp:revision>
  <cp:lastPrinted>2022-08-19T07:23:29Z</cp:lastPrinted>
  <dcterms:created xsi:type="dcterms:W3CDTF">2017-07-06T08:22:41Z</dcterms:created>
  <dcterms:modified xsi:type="dcterms:W3CDTF">2022-09-02T10:47:14Z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0x0101006BDECA7423455F44BB2481D50508B590</vt:lpwstr>
  </property>
  <property fmtid="{D5CDD505-2E9C-101B-9397-08002B2CF9AE}" pid="3" name="MediaServiceImageTags">
    <vt:lpwstr/>
  </property>
</Properties>
</file>